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7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2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DDD4-5780-4B9D-B055-CFADD71D448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9265-0ABE-43CE-A1E2-7FC46D2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uw.ed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m.maxient.com/index.php?muw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77" t="6480" r="62385" b="39005"/>
          <a:stretch/>
        </p:blipFill>
        <p:spPr>
          <a:xfrm>
            <a:off x="3460453" y="1690688"/>
            <a:ext cx="5271094" cy="4297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</a:t>
            </a:r>
            <a:r>
              <a:rPr lang="en-US" dirty="0" err="1" smtClean="0"/>
              <a:t>Maxient</a:t>
            </a:r>
            <a:r>
              <a:rPr lang="en-US" dirty="0" smtClean="0"/>
              <a:t> for Academic Integrity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file a report: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9121" y="987425"/>
            <a:ext cx="7521262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																																									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https://www.muw.edu/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File Report at the bottom of the 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File a report concerning Academic Integrity: This if for a faculty/staff member submitting the actual report on the student.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76924" r="59356" b="4647"/>
          <a:stretch/>
        </p:blipFill>
        <p:spPr bwMode="auto">
          <a:xfrm>
            <a:off x="5302249" y="1825149"/>
            <a:ext cx="6126480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880857" y="11365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r="63462" b="54727"/>
          <a:stretch/>
        </p:blipFill>
        <p:spPr bwMode="auto">
          <a:xfrm>
            <a:off x="6096001" y="3429000"/>
            <a:ext cx="5211650" cy="2581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Up Arrow 8"/>
          <p:cNvSpPr/>
          <p:nvPr/>
        </p:nvSpPr>
        <p:spPr>
          <a:xfrm>
            <a:off x="7638541" y="578697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Academic Integrity Report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Fill out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Everything in red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bottom of report-Click Submit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will go to your chair or dean that you indicated on the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ends the faculty member’s responsibility as far as submitting the report.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r="52083" b="3846"/>
          <a:stretch/>
        </p:blipFill>
        <p:spPr bwMode="auto">
          <a:xfrm>
            <a:off x="5233410" y="987425"/>
            <a:ext cx="6071756" cy="487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Chair/Dean Notification from </a:t>
            </a:r>
            <a:r>
              <a:rPr lang="en-US" dirty="0" err="1" smtClean="0"/>
              <a:t>Maxient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the form is filled out, the chair or dean will get a notification in an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email provides what the faculty/staff member has submitted and a PDF of the incident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Chair/Dean will need to login to </a:t>
            </a:r>
            <a:r>
              <a:rPr lang="en-US" dirty="0" err="1" smtClean="0"/>
              <a:t>Maxient</a:t>
            </a:r>
            <a:r>
              <a:rPr lang="en-US" dirty="0" smtClean="0"/>
              <a:t> using the following URL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https://cm.maxient.com/index.php?muw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r="50160" b="3044"/>
          <a:stretch/>
        </p:blipFill>
        <p:spPr bwMode="auto">
          <a:xfrm>
            <a:off x="5183188" y="1022826"/>
            <a:ext cx="6172200" cy="480282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237" y="4456091"/>
            <a:ext cx="8757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in Username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in password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don’t know either one contact:</a:t>
            </a:r>
          </a:p>
          <a:p>
            <a:r>
              <a:rPr lang="en-US" dirty="0" smtClean="0"/>
              <a:t>Trish </a:t>
            </a:r>
            <a:r>
              <a:rPr lang="en-US" dirty="0" err="1" smtClean="0"/>
              <a:t>Caston</a:t>
            </a:r>
            <a:r>
              <a:rPr lang="en-US" dirty="0" smtClean="0"/>
              <a:t> at 662-329-7140</a:t>
            </a:r>
          </a:p>
          <a:p>
            <a:r>
              <a:rPr lang="en-US" dirty="0" smtClean="0"/>
              <a:t>plcaston@muw.edu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77" t="6480" r="62385" b="39005"/>
          <a:stretch/>
        </p:blipFill>
        <p:spPr>
          <a:xfrm>
            <a:off x="5448951" y="987425"/>
            <a:ext cx="5640674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08" b="17595"/>
          <a:stretch/>
        </p:blipFill>
        <p:spPr>
          <a:xfrm>
            <a:off x="6211911" y="2279948"/>
            <a:ext cx="5847960" cy="38404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</a:t>
            </a:r>
            <a:r>
              <a:rPr lang="en-US" sz="1800" b="1" dirty="0" smtClean="0"/>
              <a:t>Action</a:t>
            </a:r>
            <a:r>
              <a:rPr lang="en-US" sz="1800" b="1" dirty="0"/>
              <a:t> </a:t>
            </a:r>
            <a:r>
              <a:rPr lang="en-US" sz="1800" dirty="0" smtClean="0"/>
              <a:t>–you may have a drop down box-Click </a:t>
            </a:r>
            <a:r>
              <a:rPr lang="en-US" sz="1800" b="1" dirty="0" smtClean="0"/>
              <a:t>CREATE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This will populate everything you saw in your email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35891" y="1635617"/>
            <a:ext cx="2287669" cy="198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381537"/>
            <a:ext cx="3932237" cy="1600200"/>
          </a:xfrm>
        </p:spPr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2" t="18348" r="48960" b="3083"/>
          <a:stretch/>
        </p:blipFill>
        <p:spPr>
          <a:xfrm>
            <a:off x="6469487" y="1257300"/>
            <a:ext cx="5576963" cy="3566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57300"/>
            <a:ext cx="3932237" cy="541395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Chair/Dean will fill out the required boxes listed below: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</a:t>
            </a:r>
            <a:r>
              <a:rPr lang="en-US" b="1" dirty="0" smtClean="0"/>
              <a:t>Demographics </a:t>
            </a:r>
            <a:r>
              <a:rPr lang="en-US" dirty="0" smtClean="0"/>
              <a:t>you will need to </a:t>
            </a:r>
            <a:r>
              <a:rPr lang="en-US" b="1" dirty="0" smtClean="0"/>
              <a:t>select Case Type</a:t>
            </a:r>
            <a:r>
              <a:rPr lang="en-US" dirty="0" smtClean="0"/>
              <a:t>: Select Academic Integrity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</a:t>
            </a:r>
            <a:r>
              <a:rPr lang="en-US" b="1" dirty="0" smtClean="0"/>
              <a:t>Incident</a:t>
            </a:r>
            <a:r>
              <a:rPr lang="en-US" dirty="0" smtClean="0"/>
              <a:t> you will need to review the case: In the </a:t>
            </a:r>
            <a:r>
              <a:rPr lang="en-US" b="1" dirty="0" smtClean="0"/>
              <a:t>Role</a:t>
            </a:r>
            <a:r>
              <a:rPr lang="en-US" dirty="0" smtClean="0"/>
              <a:t> box select </a:t>
            </a:r>
            <a:r>
              <a:rPr lang="en-US" b="1" dirty="0" smtClean="0"/>
              <a:t>Alleged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EFC- documents of the report are listed for your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</a:t>
            </a:r>
            <a:r>
              <a:rPr lang="en-US" b="1" dirty="0" smtClean="0"/>
              <a:t> </a:t>
            </a:r>
            <a:r>
              <a:rPr lang="en-US" dirty="0" smtClean="0"/>
              <a:t>heading </a:t>
            </a:r>
            <a:r>
              <a:rPr lang="en-US" b="1" dirty="0" smtClean="0"/>
              <a:t>Assignment: </a:t>
            </a:r>
            <a:r>
              <a:rPr lang="en-US" dirty="0" smtClean="0"/>
              <a:t>Home Office select </a:t>
            </a:r>
            <a:r>
              <a:rPr lang="en-US" b="1" dirty="0" smtClean="0"/>
              <a:t>Office of Academic Affairs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Assigned To: </a:t>
            </a:r>
            <a:r>
              <a:rPr lang="en-US" dirty="0" smtClean="0"/>
              <a:t>select next approver (Dean)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</a:t>
            </a:r>
            <a:r>
              <a:rPr lang="en-US" b="1" dirty="0" smtClean="0"/>
              <a:t>Resolution: </a:t>
            </a:r>
            <a:r>
              <a:rPr lang="en-US" dirty="0" smtClean="0"/>
              <a:t> Administrator 1 select title and type 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Charge: </a:t>
            </a:r>
            <a:r>
              <a:rPr lang="en-US" dirty="0" smtClean="0"/>
              <a:t>select </a:t>
            </a:r>
            <a:r>
              <a:rPr lang="en-US" b="1" dirty="0" smtClean="0"/>
              <a:t>issue</a:t>
            </a:r>
            <a:r>
              <a:rPr lang="en-US" dirty="0" smtClean="0"/>
              <a:t> and your </a:t>
            </a:r>
            <a:r>
              <a:rPr lang="en-US" b="1" dirty="0" smtClean="0"/>
              <a:t>finding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</a:t>
            </a:r>
            <a:r>
              <a:rPr lang="en-US" b="1" dirty="0" smtClean="0"/>
              <a:t>Notes</a:t>
            </a:r>
            <a:r>
              <a:rPr lang="en-US" dirty="0" smtClean="0"/>
              <a:t>: add any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end of case</a:t>
            </a:r>
            <a:r>
              <a:rPr lang="en-US" b="1" dirty="0" smtClean="0"/>
              <a:t>: </a:t>
            </a:r>
            <a:r>
              <a:rPr lang="en-US" dirty="0" smtClean="0"/>
              <a:t>Select the </a:t>
            </a:r>
            <a:r>
              <a:rPr lang="en-US" b="1" dirty="0" smtClean="0"/>
              <a:t>blue button: SUBMIT the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521261" y="1758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968" t="72767" r="8462" b="11950"/>
          <a:stretch/>
        </p:blipFill>
        <p:spPr>
          <a:xfrm>
            <a:off x="6606861" y="5125792"/>
            <a:ext cx="3886415" cy="585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00811" y="2086377"/>
            <a:ext cx="399245" cy="1545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86434" y="2086377"/>
            <a:ext cx="283335" cy="1545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1" y="3429000"/>
            <a:ext cx="5537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next approver will get an email.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next approver will login and review the case.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EFC- documents of the report are listed for your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</a:t>
            </a:r>
            <a:r>
              <a:rPr lang="en-US" b="1" dirty="0" smtClean="0"/>
              <a:t> </a:t>
            </a:r>
            <a:r>
              <a:rPr lang="en-US" dirty="0" smtClean="0"/>
              <a:t>heading </a:t>
            </a:r>
            <a:r>
              <a:rPr lang="en-US" b="1" dirty="0" smtClean="0"/>
              <a:t>Assignment: </a:t>
            </a:r>
            <a:r>
              <a:rPr lang="en-US" dirty="0" smtClean="0"/>
              <a:t>Home Office select </a:t>
            </a:r>
            <a:r>
              <a:rPr lang="en-US" b="1" dirty="0" smtClean="0"/>
              <a:t>Office of Academic Affairs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Assigned To: </a:t>
            </a:r>
            <a:r>
              <a:rPr lang="en-US" dirty="0" smtClean="0"/>
              <a:t>select next approver (Admin –Office of Academic Affairs)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</a:t>
            </a:r>
            <a:r>
              <a:rPr lang="en-US" b="1" dirty="0" smtClean="0"/>
              <a:t>Resolution: </a:t>
            </a:r>
            <a:r>
              <a:rPr lang="en-US" dirty="0" smtClean="0"/>
              <a:t> Administrator 1 select title and type 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Charge: </a:t>
            </a:r>
            <a:r>
              <a:rPr lang="en-US" dirty="0" smtClean="0"/>
              <a:t>select </a:t>
            </a:r>
            <a:r>
              <a:rPr lang="en-US" b="1" dirty="0" smtClean="0"/>
              <a:t>issue</a:t>
            </a:r>
            <a:r>
              <a:rPr lang="en-US" dirty="0" smtClean="0"/>
              <a:t> and your </a:t>
            </a:r>
            <a:r>
              <a:rPr lang="en-US" b="1" dirty="0" smtClean="0"/>
              <a:t>finding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heading </a:t>
            </a:r>
            <a:r>
              <a:rPr lang="en-US" b="1" dirty="0" smtClean="0"/>
              <a:t>Notes</a:t>
            </a:r>
            <a:r>
              <a:rPr lang="en-US" dirty="0" smtClean="0"/>
              <a:t>: add any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end of case</a:t>
            </a:r>
            <a:r>
              <a:rPr lang="en-US" b="1" dirty="0" smtClean="0"/>
              <a:t>: </a:t>
            </a:r>
            <a:r>
              <a:rPr lang="en-US" dirty="0" smtClean="0"/>
              <a:t>Select the </a:t>
            </a:r>
            <a:r>
              <a:rPr lang="en-US" b="1" dirty="0" smtClean="0"/>
              <a:t>blue button: SUBMIT the case and Logout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08" b="80660"/>
          <a:stretch/>
        </p:blipFill>
        <p:spPr>
          <a:xfrm>
            <a:off x="5183188" y="1397539"/>
            <a:ext cx="6172200" cy="10494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187189" y="11430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33" y="3593207"/>
            <a:ext cx="3905250" cy="18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638800" y="34290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Letter to student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574"/>
          <a:stretch/>
        </p:blipFill>
        <p:spPr>
          <a:xfrm>
            <a:off x="7894750" y="1584490"/>
            <a:ext cx="2803816" cy="24688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Once the report has made it to Academic Affairs, AA will add the student to the database to track the student. Then a letter is generated based on the student’s status. The incident reporter, the chair, and the dean are CC on the letter and it is sent electronically to the student’s </a:t>
            </a:r>
            <a:r>
              <a:rPr lang="en-US" dirty="0" err="1" smtClean="0"/>
              <a:t>myapps</a:t>
            </a:r>
            <a:r>
              <a:rPr lang="en-US" dirty="0" smtClean="0"/>
              <a:t> account. The student has 5 days to appeal. The rest of the AI instructions are in the Undergraduate Bulletin.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7598536" y="2595093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73355" y="2051216"/>
            <a:ext cx="671590" cy="5486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503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Using Maxient for Academic Integrity Reporting</vt:lpstr>
      <vt:lpstr>To file a report:</vt:lpstr>
      <vt:lpstr>Fill out Academic Integrity Report</vt:lpstr>
      <vt:lpstr>Chair/Dean Notification from Maxient </vt:lpstr>
      <vt:lpstr>Login</vt:lpstr>
      <vt:lpstr>Welcome </vt:lpstr>
      <vt:lpstr>Case</vt:lpstr>
      <vt:lpstr>Logout</vt:lpstr>
      <vt:lpstr>Academic Integrity Letter to student</vt:lpstr>
    </vt:vector>
  </TitlesOfParts>
  <Company>Mississippi University for Women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Maxient for Academic Integrity Reporting</dc:title>
  <dc:creator>Patricia Caston</dc:creator>
  <cp:lastModifiedBy>Patricia Caston</cp:lastModifiedBy>
  <cp:revision>19</cp:revision>
  <dcterms:created xsi:type="dcterms:W3CDTF">2020-02-21T18:08:30Z</dcterms:created>
  <dcterms:modified xsi:type="dcterms:W3CDTF">2020-02-21T20:37:56Z</dcterms:modified>
</cp:coreProperties>
</file>